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82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0D151-9413-446F-BCBB-056A1B5914FB}" v="392" dt="2019-10-20T17:11:14.442"/>
    <p1510:client id="{19C95FB1-74A8-47C3-8053-4300C7BE3B3B}" v="878" dt="2019-10-20T22:58:24.273"/>
    <p1510:client id="{5AE4E798-F5B5-42EC-B699-DA9BD9EC0DEE}" v="584" dt="2019-10-21T04:01:56.597"/>
    <p1510:client id="{F831DF14-8B72-427C-8F39-93A8EE788564}" v="366" dt="2019-10-20T16:46:45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2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5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1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7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1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6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1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9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2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3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0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81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 fontScale="90000"/>
          </a:bodyPr>
          <a:lstStyle/>
          <a:p>
            <a:pPr algn="r"/>
            <a:r>
              <a:rPr lang="de-DE" sz="4400" b="1" dirty="0">
                <a:latin typeface="+mn-lt"/>
                <a:ea typeface="+mn-lt"/>
                <a:cs typeface="Calibri Light"/>
              </a:rPr>
              <a:t>TRATAMENTO</a:t>
            </a:r>
            <a:r>
              <a:rPr lang="de-DE" sz="4200" dirty="0">
                <a:latin typeface="+mn-lt"/>
                <a:ea typeface="+mn-lt"/>
                <a:cs typeface="Calibri Light"/>
              </a:rPr>
              <a:t> </a:t>
            </a:r>
            <a:r>
              <a:rPr lang="de-DE" sz="4400" b="1" dirty="0">
                <a:latin typeface="+mn-lt"/>
                <a:ea typeface="+mn-lt"/>
                <a:cs typeface="Calibri Light"/>
              </a:rPr>
              <a:t>TERMICOS</a:t>
            </a:r>
            <a:br>
              <a:rPr lang="de-DE" sz="4200" dirty="0">
                <a:cs typeface="Calibri Light"/>
              </a:rPr>
            </a:br>
            <a:endParaRPr lang="de-DE" sz="42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2000">
                <a:cs typeface="Calibri"/>
              </a:rPr>
              <a:t>Victor Igor Berbare Lemos</a:t>
            </a:r>
          </a:p>
          <a:p>
            <a:pPr algn="l"/>
            <a:r>
              <a:rPr lang="de-DE" sz="2000">
                <a:cs typeface="Calibri"/>
              </a:rPr>
              <a:t>Gustavo Vignardi</a:t>
            </a:r>
          </a:p>
        </p:txBody>
      </p:sp>
      <p:pic>
        <p:nvPicPr>
          <p:cNvPr id="5" name="Imagem 5" descr="Uma imagem contendo no interior, laranja, mesa, escuro&#10;&#10;Descrição gerada com muito alta confiança">
            <a:extLst>
              <a:ext uri="{FF2B5EF4-FFF2-40B4-BE49-F238E27FC236}">
                <a16:creationId xmlns:a16="http://schemas.microsoft.com/office/drawing/2014/main" id="{16E2AE58-E86B-463E-B799-F1638836B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1" b="4321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866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AE081-D88B-4431-B444-0ABF24CB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>
                <a:latin typeface="Calibri"/>
                <a:cs typeface="Calibri"/>
              </a:rPr>
              <a:t>Ferramentas para o entendimento dos ciclos térmicos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5B654B-4C86-4512-874B-B15BF84E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1285"/>
            <a:ext cx="3499450" cy="41356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cs typeface="Calibri"/>
              </a:rPr>
              <a:t>Curvas TTT: são especieis de diagramas que definem</a:t>
            </a:r>
            <a:r>
              <a:rPr lang="pt-BR">
                <a:ea typeface="+mn-lt"/>
                <a:cs typeface="+mn-lt"/>
              </a:rPr>
              <a:t> o tempo necessário para que ocorra determinada transformação de </a:t>
            </a:r>
            <a:r>
              <a:rPr lang="pt-BR" dirty="0">
                <a:ea typeface="+mn-lt"/>
                <a:cs typeface="+mn-lt"/>
              </a:rPr>
              <a:t>fase.</a:t>
            </a:r>
            <a:endParaRPr lang="pt-BR" dirty="0"/>
          </a:p>
        </p:txBody>
      </p:sp>
      <p:pic>
        <p:nvPicPr>
          <p:cNvPr id="4" name="Imagem 4" descr="Mapa colorido com texto preto sobre fundo branco&#10;&#10;Descrição gerada com alta confiança">
            <a:extLst>
              <a:ext uri="{FF2B5EF4-FFF2-40B4-BE49-F238E27FC236}">
                <a16:creationId xmlns:a16="http://schemas.microsoft.com/office/drawing/2014/main" id="{D8595DB0-982E-4FCC-9704-8EEDD980C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834" y="2041434"/>
            <a:ext cx="6610709" cy="3307093"/>
          </a:xfrm>
          <a:prstGeom prst="rect">
            <a:avLst/>
          </a:prstGeom>
        </p:spPr>
      </p:pic>
      <p:pic>
        <p:nvPicPr>
          <p:cNvPr id="6" name="Imagem 6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BC593713-B5BD-4CBA-90C6-EA050909E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87" y="1707321"/>
            <a:ext cx="6538823" cy="470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6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AE081-D88B-4431-B444-0ABF24CB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>
                <a:latin typeface="Calibri"/>
                <a:cs typeface="Calibri"/>
              </a:rPr>
              <a:t>Ferramentas para o entendimento dos ciclos térmicos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5B654B-4C86-4512-874B-B15BF84E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1285"/>
            <a:ext cx="3499450" cy="41356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cs typeface="Calibri"/>
              </a:rPr>
              <a:t>Curvas RC: se</a:t>
            </a:r>
            <a:r>
              <a:rPr lang="pt-BR" dirty="0">
                <a:ea typeface="+mn-lt"/>
                <a:cs typeface="+mn-lt"/>
              </a:rPr>
              <a:t> baseia no mesmo princípio das curvas TTT, mas com resfriamento contínuo.</a:t>
            </a:r>
            <a:endParaRPr lang="pt-BR" dirty="0">
              <a:cs typeface="Calibri"/>
            </a:endParaRPr>
          </a:p>
        </p:txBody>
      </p:sp>
      <p:pic>
        <p:nvPicPr>
          <p:cNvPr id="5" name="Imagem 6" descr="Mapa colorido com texto preto sobre fundo branco&#10;&#10;Descrição gerada com alta confiança">
            <a:extLst>
              <a:ext uri="{FF2B5EF4-FFF2-40B4-BE49-F238E27FC236}">
                <a16:creationId xmlns:a16="http://schemas.microsoft.com/office/drawing/2014/main" id="{969A17D3-2647-493B-BFEF-689FF24C0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569" y="1553252"/>
            <a:ext cx="4854319" cy="5104012"/>
          </a:xfrm>
          <a:prstGeom prst="rect">
            <a:avLst/>
          </a:prstGeom>
        </p:spPr>
      </p:pic>
      <p:pic>
        <p:nvPicPr>
          <p:cNvPr id="8" name="Imagem 8" descr="Mapa colorido com texto preto sobre fundo branco&#10;&#10;Descrição gerada com alta confiança">
            <a:extLst>
              <a:ext uri="{FF2B5EF4-FFF2-40B4-BE49-F238E27FC236}">
                <a16:creationId xmlns:a16="http://schemas.microsoft.com/office/drawing/2014/main" id="{942B8254-329C-4BC8-8C9D-07F717714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061" y="1355963"/>
            <a:ext cx="4626635" cy="529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866E7E-9FDB-48DC-BC22-2AEBFA315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6" y="963877"/>
            <a:ext cx="3695644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latin typeface="+mn-lt"/>
                <a:ea typeface="+mn-lt"/>
                <a:cs typeface="Calibri Light"/>
              </a:rPr>
              <a:t>TIPOS DE TRATAMENTOS TÉRMICOS</a:t>
            </a:r>
            <a:endParaRPr lang="pt-BR" sz="4400" b="1" dirty="0">
              <a:latin typeface="+mn-lt"/>
              <a:ea typeface="+mn-lt"/>
              <a:cs typeface="Calibri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FAD1F3-8D8B-4E0C-A833-16AB57EC0F01}"/>
              </a:ext>
            </a:extLst>
          </p:cNvPr>
          <p:cNvSpPr txBox="1"/>
          <p:nvPr/>
        </p:nvSpPr>
        <p:spPr>
          <a:xfrm>
            <a:off x="5108270" y="1900517"/>
            <a:ext cx="4858869" cy="33855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RECOZIMENTO;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ESFEROIDIZAÇÃO;</a:t>
            </a:r>
            <a:endParaRPr lang="pt-BR" sz="2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NORMALIZAÇÃO;</a:t>
            </a:r>
            <a:endParaRPr lang="pt-BR" sz="2800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TÊMPERA;</a:t>
            </a:r>
            <a:endParaRPr lang="pt-BR" sz="2800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REVENIMENTO;</a:t>
            </a:r>
            <a:endParaRPr lang="pt-BR" sz="2800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AUSTÊMPERA;</a:t>
            </a:r>
            <a:endParaRPr lang="pt-BR" sz="2800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TÊMPERA POR INDUÇÃO. </a:t>
            </a:r>
            <a:endParaRPr lang="pt-BR" sz="2800" dirty="0">
              <a:cs typeface="Calibri" panose="020F0502020204030204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2181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9EC912-69AC-4BF2-A19B-08AE5058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+mn-lt"/>
                <a:ea typeface="+mn-lt"/>
                <a:cs typeface="+mn-lt"/>
              </a:rPr>
              <a:t>RECOZIMENTO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B9F2C7-544D-4806-823E-F9E8DF1EE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pt-BR" sz="2400"/>
              <a:t>Reduzir a dureza do aço;</a:t>
            </a:r>
          </a:p>
          <a:p>
            <a:r>
              <a:rPr lang="pt-BR" sz="2400"/>
              <a:t>Aumentar a ductibilidade e a usinabilidade;</a:t>
            </a:r>
            <a:endParaRPr lang="pt-BR" sz="2400">
              <a:cs typeface="Calibri"/>
            </a:endParaRPr>
          </a:p>
          <a:p>
            <a:r>
              <a:rPr lang="pt-BR" sz="2400"/>
              <a:t>Controlar o tamanho do grão;</a:t>
            </a:r>
            <a:endParaRPr lang="pt-BR" sz="2400">
              <a:cs typeface="Calibri"/>
            </a:endParaRPr>
          </a:p>
          <a:p>
            <a:r>
              <a:rPr lang="pt-BR" sz="2400"/>
              <a:t>Tempo deve ser suficiente para formação da austenita;</a:t>
            </a:r>
            <a:endParaRPr lang="pt-BR" sz="2400">
              <a:cs typeface="Calibri"/>
            </a:endParaRPr>
          </a:p>
          <a:p>
            <a:r>
              <a:rPr lang="pt-BR" sz="2400"/>
              <a:t>Define a microestrutura.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FC4626-5B3E-4CDE-923F-85697F156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755" y="306909"/>
            <a:ext cx="3048000" cy="2286000"/>
          </a:xfrm>
          <a:prstGeom prst="rect">
            <a:avLst/>
          </a:prstGeom>
        </p:spPr>
      </p:pic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241E7721-0F33-47E5-BB27-0EAC1D2D7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21" y="2828925"/>
            <a:ext cx="2626470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3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E9CBF4-2CE5-4439-BBCE-A3FC4AEE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pt-BR" sz="4000" b="1">
                <a:latin typeface="+mn-lt"/>
                <a:ea typeface="+mn-lt"/>
                <a:cs typeface="+mn-lt"/>
              </a:rPr>
              <a:t>ESFEROIDIZAÇÃO</a:t>
            </a:r>
          </a:p>
        </p:txBody>
      </p:sp>
      <p:pic>
        <p:nvPicPr>
          <p:cNvPr id="1026" name="Picture 2" descr="Resultado de imagem para tratamento termico esferoidização">
            <a:extLst>
              <a:ext uri="{FF2B5EF4-FFF2-40B4-BE49-F238E27FC236}">
                <a16:creationId xmlns:a16="http://schemas.microsoft.com/office/drawing/2014/main" id="{92A16500-BF86-4120-891E-0B147E142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604"/>
          <a:stretch/>
        </p:blipFill>
        <p:spPr bwMode="auto">
          <a:xfrm>
            <a:off x="139575" y="1435996"/>
            <a:ext cx="5816849" cy="398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4A0280-55C5-4BE6-8F52-350480390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03" y="2121763"/>
            <a:ext cx="5235490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2000"/>
              <a:t>Objetiva produzir uma microestrutura de carbonetos regulare;</a:t>
            </a:r>
            <a:endParaRPr lang="pt-BR" sz="2000">
              <a:cs typeface="Calibri"/>
            </a:endParaRPr>
          </a:p>
          <a:p>
            <a:r>
              <a:rPr lang="pt-BR" sz="2000"/>
              <a:t>Proporciona mínima dureza e máxima usinabilidade;</a:t>
            </a:r>
            <a:endParaRPr lang="pt-BR" sz="2000">
              <a:cs typeface="Calibri"/>
            </a:endParaRPr>
          </a:p>
          <a:p>
            <a:r>
              <a:rPr lang="pt-BR" sz="2000"/>
              <a:t>Resfriamento lento dentro do forno.</a:t>
            </a:r>
            <a:endParaRPr lang="pt-BR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4016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BEE7C6-1CE6-42B6-B03A-664936D3A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+mn-lt"/>
                <a:ea typeface="+mn-lt"/>
                <a:cs typeface="Calibri"/>
              </a:rPr>
              <a:t>NORMALIZAÇÃO </a:t>
            </a:r>
            <a:endParaRPr lang="pt-BR" sz="4000" b="1">
              <a:latin typeface="+mn-lt"/>
              <a:ea typeface="+mn-lt"/>
            </a:endParaRPr>
          </a:p>
        </p:txBody>
      </p:sp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89F21EB9-B4FE-43BC-80CB-B3BE870A4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1261461"/>
            <a:ext cx="5126736" cy="41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9D8182-3CD2-4C26-8F99-1B3FD0FCA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03" y="2121763"/>
            <a:ext cx="5235490" cy="3773010"/>
          </a:xfrm>
        </p:spPr>
        <p:txBody>
          <a:bodyPr>
            <a:normAutofit/>
          </a:bodyPr>
          <a:lstStyle/>
          <a:p>
            <a:r>
              <a:rPr lang="pt-BR" sz="2000"/>
              <a:t>Objetiva o refinamento do grão obtendo uma microestrutura homogênea em substituição de uma original grosseira</a:t>
            </a:r>
          </a:p>
          <a:p>
            <a:r>
              <a:rPr lang="pt-BR" sz="2000"/>
              <a:t>Deve-se garantir a austenização total</a:t>
            </a:r>
          </a:p>
          <a:p>
            <a:r>
              <a:rPr lang="pt-BR" sz="2000"/>
              <a:t>Resfriamento deve ser feito ao ar </a:t>
            </a:r>
          </a:p>
        </p:txBody>
      </p:sp>
    </p:spTree>
    <p:extLst>
      <p:ext uri="{BB962C8B-B14F-4D97-AF65-F5344CB8AC3E}">
        <p14:creationId xmlns:p14="http://schemas.microsoft.com/office/powerpoint/2010/main" val="1527847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162ABB-5983-4D9B-9123-009094244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+mn-lt"/>
                <a:ea typeface="+mn-lt"/>
                <a:cs typeface="+mn-lt"/>
              </a:rPr>
              <a:t>TÊMPERA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D461B9-9DA3-42CB-8D69-FBDDB6F29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pt-BR" sz="2400"/>
              <a:t>Objetiva aumentar a dureza </a:t>
            </a:r>
          </a:p>
          <a:p>
            <a:r>
              <a:rPr lang="pt-BR" sz="2400"/>
              <a:t>Redução da ductibilidade, da tenacidade e o aparecimento de tensões terminais </a:t>
            </a:r>
          </a:p>
          <a:p>
            <a:r>
              <a:rPr lang="pt-BR" sz="2400"/>
              <a:t>Aquecimento inicialmente lento mas supera temperaturas acima da zona critica </a:t>
            </a:r>
          </a:p>
          <a:p>
            <a:r>
              <a:rPr lang="pt-BR" sz="2400"/>
              <a:t>Resfriamento rápido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C13452-917B-412C-BC0A-260882AEA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136" y="742794"/>
            <a:ext cx="4531239" cy="219060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3EDFCCD-09A4-4964-BA70-3EB83CB24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1" y="3424461"/>
            <a:ext cx="4042410" cy="30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F817C2-29BE-478D-B9CB-B35EE9DF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+mn-lt"/>
                <a:ea typeface="+mn-lt"/>
                <a:cs typeface="+mn-lt"/>
              </a:rPr>
              <a:t>REVENIMENTO </a:t>
            </a:r>
            <a:endParaRPr lang="pt-BR" sz="4000">
              <a:cs typeface="Calibri Light" panose="020F03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A3A71E-620A-4E7D-B261-3622BA12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/>
              <a:t>É o reaquecimento das peças temperadas, a temperaturas bem abaixo da temperatura crítica;</a:t>
            </a:r>
          </a:p>
          <a:p>
            <a:r>
              <a:rPr lang="pt-BR" sz="2400" dirty="0"/>
              <a:t>Aumenta a  tenacidade e corrige a dureza excessiva;</a:t>
            </a:r>
            <a:endParaRPr lang="pt-BR" sz="2400" dirty="0">
              <a:cs typeface="Calibri"/>
            </a:endParaRPr>
          </a:p>
          <a:p>
            <a:r>
              <a:rPr lang="pt-BR" sz="2400" dirty="0"/>
              <a:t>Dependendo da temperatura resulta em pequena ou grande transformação da estrutura.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63FF9ED-492F-49E0-BAB3-357894956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633" y="306909"/>
            <a:ext cx="3732244" cy="2286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559B79D-1542-4E96-9589-A4C8136AD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1" y="3133843"/>
            <a:ext cx="4042410" cy="277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91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46820-3FCE-4B83-9D89-B1D2C41B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pt-BR" sz="4400" b="1">
                <a:latin typeface="+mn-lt"/>
                <a:ea typeface="+mn-lt"/>
                <a:cs typeface="+mn-lt"/>
              </a:rPr>
              <a:t>AUSTÊMPERA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8D01FE-90AF-4CAC-AA9A-BC396C783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/>
              <a:t>Objetiva o aumento da dureza do aço;</a:t>
            </a:r>
            <a:endParaRPr lang="pt-BR" sz="2400" dirty="0">
              <a:cs typeface="Calibri"/>
            </a:endParaRPr>
          </a:p>
          <a:p>
            <a:r>
              <a:rPr lang="pt-BR" sz="2400" dirty="0"/>
              <a:t>Forma a </a:t>
            </a:r>
            <a:r>
              <a:rPr lang="pt-BR" sz="2400" dirty="0" err="1"/>
              <a:t>bainita</a:t>
            </a:r>
            <a:r>
              <a:rPr lang="pt-BR" sz="2400" dirty="0"/>
              <a:t>;</a:t>
            </a:r>
            <a:endParaRPr lang="pt-BR" sz="2400" dirty="0">
              <a:cs typeface="Calibri"/>
            </a:endParaRPr>
          </a:p>
          <a:p>
            <a:r>
              <a:rPr lang="pt-BR" sz="2400" dirty="0"/>
              <a:t>Aquecimento semelhante ao da têmpera;</a:t>
            </a:r>
            <a:endParaRPr lang="pt-BR" sz="2400" dirty="0">
              <a:cs typeface="Calibri"/>
            </a:endParaRPr>
          </a:p>
          <a:p>
            <a:r>
              <a:rPr lang="pt-BR" sz="2400" dirty="0"/>
              <a:t>Resfriamento feito em um banho de sais, que visa evitar a formação de ferrita.</a:t>
            </a:r>
            <a:endParaRPr lang="pt-BR" sz="2400" dirty="0">
              <a:cs typeface="Calibri"/>
            </a:endParaRPr>
          </a:p>
        </p:txBody>
      </p:sp>
      <p:pic>
        <p:nvPicPr>
          <p:cNvPr id="3074" name="Picture 2" descr="Resultado de imagem para tratamento termico austêmpera">
            <a:extLst>
              <a:ext uri="{FF2B5EF4-FFF2-40B4-BE49-F238E27FC236}">
                <a16:creationId xmlns:a16="http://schemas.microsoft.com/office/drawing/2014/main" id="{F0769BA4-C6EE-4332-A20F-AAC526F42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1" r="19163" b="2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51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95814-C7B5-4A5B-9320-4F4A0A97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pt-BR" sz="4400" b="1" dirty="0">
                <a:latin typeface="+mn-lt"/>
                <a:ea typeface="+mn-lt"/>
                <a:cs typeface="+mn-lt"/>
              </a:rPr>
              <a:t>TÊMPERA POR INDUÇÃO</a:t>
            </a:r>
            <a:r>
              <a:rPr lang="pt-BR" dirty="0"/>
              <a:t> </a:t>
            </a:r>
            <a:endParaRPr lang="pt-BR" sz="4400"/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C152EC-1FCB-49A9-BFE6-8EE5C23EB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4961963" cy="34622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/>
              <a:t>Ocasiona o endurecimento superficial da peça;</a:t>
            </a:r>
            <a:endParaRPr lang="pt-BR" sz="2400" dirty="0">
              <a:cs typeface="Calibri"/>
            </a:endParaRPr>
          </a:p>
          <a:p>
            <a:r>
              <a:rPr lang="pt-BR" sz="2400" dirty="0"/>
              <a:t>O objeto é aquecido através da indução de correntes elétricas na superfície do aço;</a:t>
            </a:r>
            <a:endParaRPr lang="pt-BR" sz="2400" dirty="0">
              <a:cs typeface="Calibri"/>
            </a:endParaRPr>
          </a:p>
          <a:p>
            <a:r>
              <a:rPr lang="pt-BR" sz="2400" dirty="0"/>
              <a:t>Resfriamento brusco.</a:t>
            </a:r>
            <a:endParaRPr lang="pt-BR" sz="2400" dirty="0">
              <a:cs typeface="Calibri"/>
            </a:endParaRPr>
          </a:p>
        </p:txBody>
      </p:sp>
      <p:pic>
        <p:nvPicPr>
          <p:cNvPr id="4098" name="Picture 2" descr="Resultado de imagem para tratamento termico tempera por induçao">
            <a:extLst>
              <a:ext uri="{FF2B5EF4-FFF2-40B4-BE49-F238E27FC236}">
                <a16:creationId xmlns:a16="http://schemas.microsoft.com/office/drawing/2014/main" id="{4FD971D0-2870-4C32-A935-7F1FD1CD3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5" r="15897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96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6AF282-9D8B-4420-A6B2-019ADD68B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sz="4400" b="1" dirty="0">
                <a:latin typeface="+mn-lt"/>
                <a:ea typeface="+mn-lt"/>
                <a:cs typeface="Calibri Light"/>
              </a:rPr>
              <a:t>AGENDA</a:t>
            </a:r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3CEE82-D4A1-4387-9B3A-3E649918D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2400" dirty="0">
                <a:cs typeface="Calibri" panose="020F0502020204030204"/>
              </a:rPr>
              <a:t>Definição ;</a:t>
            </a:r>
          </a:p>
          <a:p>
            <a:r>
              <a:rPr lang="pt-BR" sz="2400" dirty="0">
                <a:ea typeface="+mn-lt"/>
                <a:cs typeface="+mn-lt"/>
              </a:rPr>
              <a:t>Objetivos;</a:t>
            </a:r>
          </a:p>
          <a:p>
            <a:r>
              <a:rPr lang="pt-BR" sz="2400" dirty="0">
                <a:cs typeface="Calibri" panose="020F0502020204030204"/>
              </a:rPr>
              <a:t>Conceitos essenciais;</a:t>
            </a:r>
          </a:p>
          <a:p>
            <a:r>
              <a:rPr lang="pt-BR" sz="2400" dirty="0">
                <a:cs typeface="Calibri" panose="020F0502020204030204"/>
              </a:rPr>
              <a:t>Tratamento Térmico;</a:t>
            </a:r>
          </a:p>
          <a:p>
            <a:r>
              <a:rPr lang="pt-BR" sz="2400" dirty="0">
                <a:cs typeface="Calibri" panose="020F0502020204030204"/>
              </a:rPr>
              <a:t>Tratamento Termoquímico;</a:t>
            </a:r>
          </a:p>
          <a:p>
            <a:r>
              <a:rPr lang="pt-BR" sz="2400" dirty="0">
                <a:cs typeface="Calibri" panose="020F0502020204030204"/>
              </a:rPr>
              <a:t>Exemplos de aplicação;</a:t>
            </a:r>
          </a:p>
          <a:p>
            <a:r>
              <a:rPr lang="pt-BR" sz="2400" dirty="0">
                <a:ea typeface="+mn-lt"/>
                <a:cs typeface="+mn-lt"/>
              </a:rPr>
              <a:t>Matérias e laboratórios.</a:t>
            </a:r>
            <a:endParaRPr lang="pt-BR" sz="2400" dirty="0">
              <a:cs typeface="Calibri" panose="020F0502020204030204"/>
            </a:endParaRPr>
          </a:p>
          <a:p>
            <a:endParaRPr lang="pt-BR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4056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866E7E-9FDB-48DC-BC22-2AEBFA315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latin typeface="+mn-lt"/>
                <a:ea typeface="+mn-lt"/>
                <a:cs typeface="Calibri Light"/>
              </a:rPr>
              <a:t>TIPOS DE TRATAMENTO TERMOQUÍ-MICOS </a:t>
            </a:r>
            <a:endParaRPr lang="pt-BR" sz="4400" b="1" dirty="0">
              <a:latin typeface="+mn-lt"/>
              <a:ea typeface="+mn-lt"/>
              <a:cs typeface="Calibri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FAD1F3-8D8B-4E0C-A833-16AB57EC0F01}"/>
              </a:ext>
            </a:extLst>
          </p:cNvPr>
          <p:cNvSpPr txBox="1"/>
          <p:nvPr/>
        </p:nvSpPr>
        <p:spPr>
          <a:xfrm>
            <a:off x="5108270" y="2736502"/>
            <a:ext cx="4858869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CEMENTAÇÃO;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NITRETAÇÃO A PLASMA.</a:t>
            </a:r>
            <a:endParaRPr lang="pt-BR" sz="2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72415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7AFF9-99E8-42B4-8C4E-C23C34E0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pt-BR" sz="4400">
                <a:cs typeface="Calibri Light"/>
              </a:rPr>
              <a:t>CEMENTAÇÃO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111570-1331-44B9-84F9-956DC82E3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2400" dirty="0">
                <a:ea typeface="+mn-lt"/>
                <a:cs typeface="+mn-lt"/>
              </a:rPr>
              <a:t>Tratamento pelo qual se introduz carbono no aço em alta temperatura, utilizando-se um meio líquido ou gasoso com potencial de carbono equivalente a um certo teor de carbono no aço; </a:t>
            </a:r>
          </a:p>
          <a:p>
            <a:r>
              <a:rPr lang="pt-BR" sz="2400" dirty="0">
                <a:ea typeface="+mn-lt"/>
                <a:cs typeface="+mn-lt"/>
              </a:rPr>
              <a:t>Feito para aumentar a dureza superficial, deixando o núcleo como um material de baixo carbono.</a:t>
            </a:r>
            <a:endParaRPr lang="pt-BR" sz="2400" dirty="0">
              <a:cs typeface="Calibri"/>
            </a:endParaRPr>
          </a:p>
        </p:txBody>
      </p:sp>
      <p:pic>
        <p:nvPicPr>
          <p:cNvPr id="4" name="Imagem 4" descr="Foto em preto e branco&#10;&#10;Descrição gerada com alta confiança">
            <a:extLst>
              <a:ext uri="{FF2B5EF4-FFF2-40B4-BE49-F238E27FC236}">
                <a16:creationId xmlns:a16="http://schemas.microsoft.com/office/drawing/2014/main" id="{BE0376F4-A39B-4E4C-A30D-763F8E52C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1" r="-1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714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54D9D-5C4A-4A3C-B827-D27A2E78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pt-BR" sz="4400" b="1" dirty="0">
                <a:latin typeface="+mn-lt"/>
                <a:ea typeface="+mn-lt"/>
                <a:cs typeface="+mn-lt"/>
              </a:rPr>
              <a:t>NITRETAÇÃO A PLASMA</a:t>
            </a:r>
            <a:r>
              <a:rPr lang="pt-BR" dirty="0"/>
              <a:t> </a:t>
            </a:r>
            <a:endParaRPr lang="pt-BR" sz="440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FD7C30-30AD-4693-848F-FF841B047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/>
              <a:t>Resulta em maior dureza, resistência ao desgaste e corrosão e maior vida útil do material tratado;</a:t>
            </a:r>
            <a:endParaRPr lang="pt-BR" sz="2400" dirty="0">
              <a:cs typeface="Calibri"/>
            </a:endParaRPr>
          </a:p>
          <a:p>
            <a:r>
              <a:rPr lang="pt-BR" sz="2400" dirty="0"/>
              <a:t>Consiste de uma descarga elétrica em um gás contendo nitrogênio a baixa pressão, ocasionando um bombardeio de íons na superfície do metal .</a:t>
            </a:r>
            <a:endParaRPr lang="pt-BR" sz="2400" dirty="0">
              <a:cs typeface="Calibri"/>
            </a:endParaRPr>
          </a:p>
        </p:txBody>
      </p:sp>
      <p:pic>
        <p:nvPicPr>
          <p:cNvPr id="6146" name="Picture 2" descr="Resultado de imagem para tratamento termico nitretação a plasma">
            <a:extLst>
              <a:ext uri="{FF2B5EF4-FFF2-40B4-BE49-F238E27FC236}">
                <a16:creationId xmlns:a16="http://schemas.microsoft.com/office/drawing/2014/main" id="{4DEAE41E-1433-480D-9906-1D75A1F55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r="1" b="8199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896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1E78A8-0BB6-43FB-8586-EF7F5EAE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sz="4400" b="1" dirty="0">
                <a:latin typeface="+mn-lt"/>
                <a:ea typeface="+mn-lt"/>
                <a:cs typeface="+mn-lt"/>
              </a:rPr>
              <a:t>EXEMPLOS DE APLICAÇÃO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A619BB-B56F-46BD-AE53-E6D5BAC0D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pt-BR" sz="2400" dirty="0"/>
              <a:t>Fabricação de serras;</a:t>
            </a:r>
            <a:endParaRPr lang="pt-BR" sz="2400" dirty="0">
              <a:cs typeface="Calibri"/>
            </a:endParaRPr>
          </a:p>
          <a:p>
            <a:r>
              <a:rPr lang="pt-BR" sz="2400" dirty="0"/>
              <a:t>Produção de molas;</a:t>
            </a:r>
            <a:endParaRPr lang="pt-BR" sz="2400" dirty="0">
              <a:cs typeface="Calibri"/>
            </a:endParaRPr>
          </a:p>
          <a:p>
            <a:r>
              <a:rPr lang="pt-BR" sz="2400" dirty="0">
                <a:cs typeface="Calibri"/>
              </a:rPr>
              <a:t>Virabrequim;</a:t>
            </a:r>
          </a:p>
          <a:p>
            <a:r>
              <a:rPr lang="pt-BR" sz="2400" dirty="0">
                <a:cs typeface="Calibri"/>
              </a:rPr>
              <a:t>Camisa de pistões;</a:t>
            </a:r>
          </a:p>
        </p:txBody>
      </p:sp>
    </p:spTree>
    <p:extLst>
      <p:ext uri="{BB962C8B-B14F-4D97-AF65-F5344CB8AC3E}">
        <p14:creationId xmlns:p14="http://schemas.microsoft.com/office/powerpoint/2010/main" val="3283379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F74697-0C8D-40B0-B38B-C56C6736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99" y="963877"/>
            <a:ext cx="3825041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latin typeface="+mn-lt"/>
                <a:ea typeface="+mn-lt"/>
                <a:cs typeface="+mn-lt"/>
              </a:rPr>
              <a:t>MATÉRIAS E LABORATÓRIOS</a:t>
            </a:r>
            <a:endParaRPr lang="pt-BR">
              <a:cs typeface="Calibri Light" panose="020F0302020204030204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91EC51-E838-44FA-813A-08446A2ED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pt-BR" sz="2000"/>
              <a:t>Estrutura e Propriedades de Materiais Metálicos (Op - EMC5214)</a:t>
            </a:r>
          </a:p>
          <a:p>
            <a:r>
              <a:rPr lang="pt-BR" sz="2000"/>
              <a:t>Fundamentos da Termodinâmica (03 - EMC5405)</a:t>
            </a:r>
          </a:p>
          <a:p>
            <a:r>
              <a:rPr lang="pt-BR" sz="2000"/>
              <a:t>Termodinâmica Aplicada (04 - EMC5418)</a:t>
            </a:r>
          </a:p>
          <a:p>
            <a:r>
              <a:rPr lang="pt-BR" sz="2000"/>
              <a:t>Laboratório em Ciências Térmicas (05 - EMC5410)</a:t>
            </a:r>
          </a:p>
          <a:p>
            <a:r>
              <a:rPr lang="pt-BR" sz="2000"/>
              <a:t>Transmissão de Calor I (05 - EMC5417)</a:t>
            </a:r>
          </a:p>
          <a:p>
            <a:r>
              <a:rPr lang="pt-BR" sz="2000"/>
              <a:t>Transmissão de Calor II (06 - EMC5404)</a:t>
            </a:r>
          </a:p>
          <a:p>
            <a:endParaRPr lang="pt-BR" sz="2000"/>
          </a:p>
          <a:p>
            <a:r>
              <a:rPr lang="pt-BR" sz="2000"/>
              <a:t>Laboratório de Caracterização Microestrutural – LCM</a:t>
            </a:r>
          </a:p>
          <a:p>
            <a:r>
              <a:rPr lang="pt-BR" sz="2000"/>
              <a:t>Laboratório de Meios Porosos e Propriedades Termofísicas – LMPT</a:t>
            </a:r>
          </a:p>
          <a:p>
            <a:r>
              <a:rPr lang="pt-BR" sz="2000"/>
              <a:t>Laboratório de Ciências Térmicas – LabTermo</a:t>
            </a:r>
          </a:p>
          <a:p>
            <a:r>
              <a:rPr lang="pt-BR" sz="2000"/>
              <a:t>Laboratório de Materiais – LabMAT</a:t>
            </a:r>
          </a:p>
          <a:p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3076408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tratamento termico">
            <a:extLst>
              <a:ext uri="{FF2B5EF4-FFF2-40B4-BE49-F238E27FC236}">
                <a16:creationId xmlns:a16="http://schemas.microsoft.com/office/drawing/2014/main" id="{90E1D82D-3116-4B0D-BC60-A8F6D5BEE9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4" r="33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DB59B0C-C594-4F60-A73B-EB9A63D9A849}"/>
              </a:ext>
            </a:extLst>
          </p:cNvPr>
          <p:cNvSpPr txBox="1"/>
          <p:nvPr/>
        </p:nvSpPr>
        <p:spPr>
          <a:xfrm>
            <a:off x="592852" y="502417"/>
            <a:ext cx="487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/>
              <a:t>PERGUNTAS?</a:t>
            </a:r>
          </a:p>
        </p:txBody>
      </p:sp>
    </p:spTree>
    <p:extLst>
      <p:ext uri="{BB962C8B-B14F-4D97-AF65-F5344CB8AC3E}">
        <p14:creationId xmlns:p14="http://schemas.microsoft.com/office/powerpoint/2010/main" val="311857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DC0BF5-9E1C-4384-AB1F-520D52BB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sz="4400" b="1" dirty="0">
                <a:latin typeface="+mn-lt"/>
                <a:ea typeface="+mn-lt"/>
                <a:cs typeface="Calibri Light"/>
              </a:rPr>
              <a:t>DEFINIÇÃO</a:t>
            </a:r>
            <a:endParaRPr lang="pt-BR" sz="4400" b="1">
              <a:latin typeface="+mn-lt"/>
              <a:ea typeface="+mn-lt"/>
              <a:cs typeface="Calibri Light" panose="020F0302020204030204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3AD8B0-1ADA-474A-AED5-82B54B68D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pt-BR" sz="2400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pt-BR" sz="2400" b="1" dirty="0">
                <a:ea typeface="+mn-lt"/>
                <a:cs typeface="+mn-lt"/>
              </a:rPr>
              <a:t>Segundo André </a:t>
            </a:r>
            <a:r>
              <a:rPr lang="pt-BR" sz="2400" b="1" dirty="0" err="1">
                <a:ea typeface="+mn-lt"/>
                <a:cs typeface="+mn-lt"/>
              </a:rPr>
              <a:t>Tschiptschin</a:t>
            </a:r>
            <a:r>
              <a:rPr lang="pt-BR" sz="2400" b="1" dirty="0">
                <a:ea typeface="+mn-lt"/>
                <a:cs typeface="+mn-lt"/>
              </a:rPr>
              <a:t>: Aquecimento ou resfriamento controlado dos metais feito com a finalidade de alterar suas propriedades físicas ou mecânicas, sem alterar a forma do produto final.</a:t>
            </a:r>
            <a:endParaRPr lang="pt-BR" sz="2400" dirty="0">
              <a:cs typeface="Calibri"/>
            </a:endParaRPr>
          </a:p>
          <a:p>
            <a:pPr marL="0" indent="0">
              <a:buNone/>
            </a:pPr>
            <a:endParaRPr lang="pt-BR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615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3BE6E6-D1C4-4C12-8779-F2FD2421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sz="4400" b="1" dirty="0">
                <a:latin typeface="+mn-lt"/>
                <a:ea typeface="+mn-lt"/>
                <a:cs typeface="Calibri Light"/>
              </a:rPr>
              <a:t>OBJETIVOS</a:t>
            </a:r>
            <a:endParaRPr lang="pt-BR" sz="4400" b="1" dirty="0">
              <a:latin typeface="+mn-lt"/>
              <a:ea typeface="+mn-lt"/>
              <a:cs typeface="Calibri" panose="020F0502020204030204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DA590E-ABFA-43C0-8F36-D8F0C129C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251424"/>
            <a:ext cx="6377769" cy="5289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2200" dirty="0">
                <a:ea typeface="+mn-lt"/>
                <a:cs typeface="+mn-lt"/>
              </a:rPr>
              <a:t>Remoção de tensões (oriundas de esfriamento desigual, trabalho mecânico ou outra causa); </a:t>
            </a:r>
            <a:endParaRPr lang="pt-BR" sz="2200" dirty="0">
              <a:cs typeface="Calibri" panose="020F0502020204030204"/>
            </a:endParaRPr>
          </a:p>
          <a:p>
            <a:r>
              <a:rPr lang="pt-BR" sz="2200" dirty="0">
                <a:ea typeface="+mn-lt"/>
                <a:cs typeface="+mn-lt"/>
              </a:rPr>
              <a:t>Aumento ou diminuição da dureza; </a:t>
            </a:r>
            <a:endParaRPr lang="pt-BR" sz="2200" dirty="0"/>
          </a:p>
          <a:p>
            <a:r>
              <a:rPr lang="pt-BR" sz="2200" dirty="0">
                <a:ea typeface="+mn-lt"/>
                <a:cs typeface="+mn-lt"/>
              </a:rPr>
              <a:t>Aumento da resistência mecânica; </a:t>
            </a:r>
            <a:endParaRPr lang="pt-BR" sz="2200" dirty="0"/>
          </a:p>
          <a:p>
            <a:r>
              <a:rPr lang="pt-BR" sz="2200" dirty="0">
                <a:ea typeface="+mn-lt"/>
                <a:cs typeface="+mn-lt"/>
              </a:rPr>
              <a:t>Melhora da ductibilidade; </a:t>
            </a:r>
            <a:endParaRPr lang="pt-BR" sz="2200" dirty="0"/>
          </a:p>
          <a:p>
            <a:r>
              <a:rPr lang="pt-BR" sz="2200" dirty="0">
                <a:ea typeface="+mn-lt"/>
                <a:cs typeface="+mn-lt"/>
              </a:rPr>
              <a:t>Melhora na usinabilidade; </a:t>
            </a:r>
            <a:endParaRPr lang="pt-BR" sz="2200" dirty="0"/>
          </a:p>
          <a:p>
            <a:r>
              <a:rPr lang="pt-BR" sz="2200" dirty="0">
                <a:ea typeface="+mn-lt"/>
                <a:cs typeface="+mn-lt"/>
              </a:rPr>
              <a:t>Melhora da resistência ao desgaste;</a:t>
            </a:r>
            <a:endParaRPr lang="pt-BR" sz="2200" dirty="0"/>
          </a:p>
          <a:p>
            <a:r>
              <a:rPr lang="pt-BR" sz="2200" dirty="0">
                <a:ea typeface="+mn-lt"/>
                <a:cs typeface="+mn-lt"/>
              </a:rPr>
              <a:t>Melhora das propriedades de corte;</a:t>
            </a:r>
            <a:endParaRPr lang="pt-BR" sz="2200" dirty="0"/>
          </a:p>
          <a:p>
            <a:r>
              <a:rPr lang="pt-BR" sz="2200" dirty="0">
                <a:ea typeface="+mn-lt"/>
                <a:cs typeface="+mn-lt"/>
              </a:rPr>
              <a:t>Melhora da resistência a corrosão;</a:t>
            </a:r>
            <a:endParaRPr lang="pt-BR" sz="2200" dirty="0"/>
          </a:p>
          <a:p>
            <a:r>
              <a:rPr lang="pt-BR" sz="2200" dirty="0">
                <a:ea typeface="+mn-lt"/>
                <a:cs typeface="+mn-lt"/>
              </a:rPr>
              <a:t>Melhora da resistência ao calor;</a:t>
            </a:r>
            <a:endParaRPr lang="pt-BR" sz="2200" dirty="0"/>
          </a:p>
          <a:p>
            <a:r>
              <a:rPr lang="pt-BR" sz="2200" dirty="0">
                <a:ea typeface="+mn-lt"/>
                <a:cs typeface="+mn-lt"/>
              </a:rPr>
              <a:t>Modificação das propriedades elétricas e magnéticas.</a:t>
            </a:r>
            <a:endParaRPr lang="pt-BR" sz="2200" dirty="0"/>
          </a:p>
          <a:p>
            <a:endParaRPr lang="pt-BR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6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E082B0-B450-49BC-B7F7-E4EDF11D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sz="4400" b="1" dirty="0">
                <a:latin typeface="+mn-lt"/>
                <a:ea typeface="+mn-lt"/>
                <a:cs typeface="Calibri Light"/>
              </a:rPr>
              <a:t>CONCEITOS ESSENCIAIS</a:t>
            </a:r>
            <a:endParaRPr lang="pt-BR" sz="4400" b="1" dirty="0">
              <a:latin typeface="+mn-lt"/>
              <a:ea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E88B65-FB68-48C2-9DD0-CE83D0AFD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2142820"/>
            <a:ext cx="6377769" cy="375130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pt-BR" sz="2400" dirty="0">
              <a:cs typeface="Calibri"/>
            </a:endParaRPr>
          </a:p>
          <a:p>
            <a:r>
              <a:rPr lang="pt-BR" sz="2400" dirty="0">
                <a:cs typeface="Calibri"/>
              </a:rPr>
              <a:t>Conhecer a liga com que se está trabalhando;</a:t>
            </a:r>
            <a:endParaRPr lang="pt-BR" dirty="0"/>
          </a:p>
          <a:p>
            <a:r>
              <a:rPr lang="pt-BR" sz="2400" dirty="0">
                <a:cs typeface="Calibri"/>
              </a:rPr>
              <a:t>Fases do tratamento térmico;</a:t>
            </a:r>
          </a:p>
          <a:p>
            <a:r>
              <a:rPr lang="pt-BR" sz="2400" dirty="0">
                <a:ea typeface="+mn-lt"/>
                <a:cs typeface="+mn-lt"/>
              </a:rPr>
              <a:t>Microestrutura do material;</a:t>
            </a:r>
            <a:endParaRPr lang="pt-BR" sz="2400" dirty="0">
              <a:cs typeface="Calibri"/>
            </a:endParaRPr>
          </a:p>
          <a:p>
            <a:r>
              <a:rPr lang="pt-BR" sz="2400" dirty="0">
                <a:cs typeface="Calibri"/>
              </a:rPr>
              <a:t>Ferramentas para o entendimento dos ciclos térmicos.</a:t>
            </a:r>
            <a:endParaRPr lang="pt-BR" dirty="0">
              <a:cs typeface="Calibri"/>
            </a:endParaRPr>
          </a:p>
          <a:p>
            <a:endParaRPr lang="pt-BR" sz="2400">
              <a:cs typeface="Calibri"/>
            </a:endParaRPr>
          </a:p>
          <a:p>
            <a:endParaRPr lang="pt-BR" sz="2400">
              <a:cs typeface="Calibri"/>
            </a:endParaRPr>
          </a:p>
          <a:p>
            <a:endParaRPr lang="pt-BR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97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56BF7-CF15-4DB0-9220-D7CB2760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"/>
                <a:cs typeface="Calibri"/>
              </a:rPr>
              <a:t>Microestrutura do material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4F2042-2236-4C25-898C-C0B6EBC0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843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cs typeface="Calibri"/>
              </a:rPr>
              <a:t>compreende as características físicas do material  que podem ser observadas ao microscópio;</a:t>
            </a:r>
            <a:endParaRPr lang="en-US" dirty="0">
              <a:ea typeface="+mn-lt"/>
              <a:cs typeface="+mn-lt"/>
            </a:endParaRPr>
          </a:p>
          <a:p>
            <a:r>
              <a:rPr lang="pt-BR" dirty="0">
                <a:cs typeface="Calibri"/>
              </a:rPr>
              <a:t>Muitas das características estruturais que governam as propriedades dos materiais caem dentro da faixa da microestrutura.</a:t>
            </a:r>
            <a:endParaRPr lang="en-US" dirty="0">
              <a:ea typeface="+mn-lt"/>
              <a:cs typeface="+mn-lt"/>
            </a:endParaRPr>
          </a:p>
          <a:p>
            <a:endParaRPr lang="pt-BR" dirty="0">
              <a:cs typeface="Calibri"/>
            </a:endParaRPr>
          </a:p>
        </p:txBody>
      </p:sp>
      <p:pic>
        <p:nvPicPr>
          <p:cNvPr id="4" name="Imagem 4" descr="Tela de celular com publicação numa rede social&#10;&#10;Descrição gerada com alta confiança">
            <a:extLst>
              <a:ext uri="{FF2B5EF4-FFF2-40B4-BE49-F238E27FC236}">
                <a16:creationId xmlns:a16="http://schemas.microsoft.com/office/drawing/2014/main" id="{45722026-2F8A-4AED-83E1-462D48095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62" t="25911" r="25571" b="13360"/>
          <a:stretch/>
        </p:blipFill>
        <p:spPr>
          <a:xfrm>
            <a:off x="6003985" y="1622683"/>
            <a:ext cx="5706645" cy="47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FC872-13AE-4BD1-98A4-790602B9C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latin typeface="+mn-lt"/>
                <a:ea typeface="+mn-lt"/>
                <a:cs typeface="Calibri"/>
              </a:rPr>
              <a:t>Microestrutura do material</a:t>
            </a:r>
            <a:br>
              <a:rPr lang="pt-BR" dirty="0">
                <a:cs typeface="Calibri Light"/>
              </a:rPr>
            </a:br>
            <a:endParaRPr lang="pt-BR">
              <a:cs typeface="Calibri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612435-9A32-461D-BDCA-B544AEA80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t-BR" dirty="0">
              <a:cs typeface="Calibri" panose="020F0502020204030204"/>
            </a:endParaRPr>
          </a:p>
          <a:p>
            <a:pPr marL="0" indent="0">
              <a:buNone/>
            </a:pPr>
            <a:endParaRPr lang="pt-BR" dirty="0">
              <a:cs typeface="Calibri" panose="020F0502020204030204"/>
            </a:endParaRPr>
          </a:p>
        </p:txBody>
      </p:sp>
      <p:pic>
        <p:nvPicPr>
          <p:cNvPr id="4" name="Imagem 4" descr="Uma imagem contendo pássaro&#10;&#10;Descrição gerada com muito alta confiança">
            <a:extLst>
              <a:ext uri="{FF2B5EF4-FFF2-40B4-BE49-F238E27FC236}">
                <a16:creationId xmlns:a16="http://schemas.microsoft.com/office/drawing/2014/main" id="{760B7D52-F29A-4B19-9D0F-90AC7246A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66" y="1686464"/>
            <a:ext cx="5776822" cy="4491486"/>
          </a:xfrm>
          <a:prstGeom prst="rect">
            <a:avLst/>
          </a:prstGeom>
        </p:spPr>
      </p:pic>
      <p:pic>
        <p:nvPicPr>
          <p:cNvPr id="6" name="Imagem 6" descr="Uma imagem contendo tijolo&#10;&#10;Descrição gerada com muito alta confiança">
            <a:extLst>
              <a:ext uri="{FF2B5EF4-FFF2-40B4-BE49-F238E27FC236}">
                <a16:creationId xmlns:a16="http://schemas.microsoft.com/office/drawing/2014/main" id="{EA6B70CD-4C83-4CD7-997A-DEA8121BA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080" y="2299087"/>
            <a:ext cx="5316747" cy="388446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D8289CF-C0A1-40F5-AF92-8BA90CEF34D9}"/>
              </a:ext>
            </a:extLst>
          </p:cNvPr>
          <p:cNvSpPr txBox="1"/>
          <p:nvPr/>
        </p:nvSpPr>
        <p:spPr>
          <a:xfrm>
            <a:off x="554966" y="6190890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2800" b="1" dirty="0">
                <a:cs typeface="Calibri"/>
              </a:rPr>
              <a:t>Ferrita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A177BCD-F5AF-417B-85D0-05E278FE2265}"/>
              </a:ext>
            </a:extLst>
          </p:cNvPr>
          <p:cNvSpPr txBox="1"/>
          <p:nvPr/>
        </p:nvSpPr>
        <p:spPr>
          <a:xfrm>
            <a:off x="6578181" y="617561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2800" b="1" dirty="0" err="1"/>
              <a:t>Austenita</a:t>
            </a:r>
            <a:endParaRPr lang="pt-BR" sz="28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06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FC872-13AE-4BD1-98A4-790602B9C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latin typeface="+mn-lt"/>
                <a:ea typeface="+mn-lt"/>
                <a:cs typeface="Calibri"/>
              </a:rPr>
              <a:t>Microestrutura do material</a:t>
            </a:r>
            <a:br>
              <a:rPr lang="pt-BR" dirty="0">
                <a:cs typeface="Calibri Light"/>
              </a:rPr>
            </a:br>
            <a:endParaRPr lang="pt-BR">
              <a:cs typeface="Calibri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612435-9A32-461D-BDCA-B544AEA80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t-BR" dirty="0">
              <a:cs typeface="Calibri" panose="020F0502020204030204"/>
            </a:endParaRPr>
          </a:p>
          <a:p>
            <a:pPr marL="0" indent="0">
              <a:buNone/>
            </a:pPr>
            <a:endParaRPr lang="pt-BR" dirty="0">
              <a:cs typeface="Calibri" panose="020F0502020204030204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D8289CF-C0A1-40F5-AF92-8BA90CEF34D9}"/>
              </a:ext>
            </a:extLst>
          </p:cNvPr>
          <p:cNvSpPr txBox="1"/>
          <p:nvPr/>
        </p:nvSpPr>
        <p:spPr>
          <a:xfrm>
            <a:off x="554966" y="6190890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2800" b="1" dirty="0" err="1">
                <a:cs typeface="Calibri"/>
              </a:rPr>
              <a:t>Martensita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A177BCD-F5AF-417B-85D0-05E278FE2265}"/>
              </a:ext>
            </a:extLst>
          </p:cNvPr>
          <p:cNvSpPr txBox="1"/>
          <p:nvPr/>
        </p:nvSpPr>
        <p:spPr>
          <a:xfrm>
            <a:off x="6132483" y="618999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2800" b="1" dirty="0" err="1"/>
              <a:t>Perlita</a:t>
            </a:r>
            <a:endParaRPr lang="pt-BR" sz="2800" b="1" dirty="0" err="1">
              <a:cs typeface="Calibri"/>
            </a:endParaRPr>
          </a:p>
        </p:txBody>
      </p:sp>
      <p:pic>
        <p:nvPicPr>
          <p:cNvPr id="5" name="Imagem 6" descr="Foto preto e branco&#10;&#10;Descrição gerada com alta confiança">
            <a:extLst>
              <a:ext uri="{FF2B5EF4-FFF2-40B4-BE49-F238E27FC236}">
                <a16:creationId xmlns:a16="http://schemas.microsoft.com/office/drawing/2014/main" id="{A2056A01-BAC4-456F-A5F7-36E1758D0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27" y="2242060"/>
            <a:ext cx="5001523" cy="3955390"/>
          </a:xfrm>
          <a:prstGeom prst="rect">
            <a:avLst/>
          </a:prstGeom>
        </p:spPr>
      </p:pic>
      <p:pic>
        <p:nvPicPr>
          <p:cNvPr id="10" name="Imagem 10" descr="Imagem em preto e branco&#10;&#10;Descrição gerada com alta confiança">
            <a:extLst>
              <a:ext uri="{FF2B5EF4-FFF2-40B4-BE49-F238E27FC236}">
                <a16:creationId xmlns:a16="http://schemas.microsoft.com/office/drawing/2014/main" id="{FC7B0DDE-116A-47E8-83A7-3FEE5BE6C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249" y="2026489"/>
            <a:ext cx="5546784" cy="41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0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3FA69-83B9-4A31-BEB3-0AD5DADD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400" b="1">
                <a:latin typeface="+mn-lt"/>
                <a:ea typeface="+mj-lt"/>
                <a:cs typeface="+mj-lt"/>
              </a:rPr>
              <a:t>Ferramentas para o entendimento dos ciclos térmicos</a:t>
            </a:r>
            <a:endParaRPr lang="pt-BR" sz="4400">
              <a:latin typeface="+mn-lt"/>
              <a:cs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43BC8D-BD4F-4E5C-8D2B-9C5047719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9904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2400">
                <a:cs typeface="Calibri"/>
              </a:rPr>
              <a:t>Diagrama de equilíbrio: </a:t>
            </a:r>
            <a:r>
              <a:rPr lang="pt-BR" sz="2400">
                <a:ea typeface="+mn-lt"/>
                <a:cs typeface="+mn-lt"/>
              </a:rPr>
              <a:t> relacionam temperatura, composição química e quantidade das fases em equilíbrio.</a:t>
            </a:r>
          </a:p>
          <a:p>
            <a:pPr marL="0" indent="0">
              <a:buNone/>
            </a:pPr>
            <a:endParaRPr lang="pt-BR" sz="2000">
              <a:cs typeface="Calibri"/>
            </a:endParaRPr>
          </a:p>
        </p:txBody>
      </p:sp>
      <p:pic>
        <p:nvPicPr>
          <p:cNvPr id="6" name="Imagem 6" descr="Mapa com linhas pretas em fundo branco&#10;&#10;Descrição gerada com alta confiança">
            <a:extLst>
              <a:ext uri="{FF2B5EF4-FFF2-40B4-BE49-F238E27FC236}">
                <a16:creationId xmlns:a16="http://schemas.microsoft.com/office/drawing/2014/main" id="{0BC5F190-EE23-4751-A3C5-CB9D2F7FF8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2" r="1" b="3389"/>
          <a:stretch/>
        </p:blipFill>
        <p:spPr>
          <a:xfrm>
            <a:off x="4631810" y="1961792"/>
            <a:ext cx="6750744" cy="4632114"/>
          </a:xfrm>
          <a:prstGeom prst="rect">
            <a:avLst/>
          </a:prstGeom>
        </p:spPr>
      </p:pic>
      <p:pic>
        <p:nvPicPr>
          <p:cNvPr id="4" name="Imagem 4" descr="Mapa colorido com texto preto sobre fundo branco&#10;&#10;Descrição gerada com alta confiança">
            <a:extLst>
              <a:ext uri="{FF2B5EF4-FFF2-40B4-BE49-F238E27FC236}">
                <a16:creationId xmlns:a16="http://schemas.microsoft.com/office/drawing/2014/main" id="{76B1D7F9-8D59-435A-B8A9-27DEC9ECA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109" y="1343744"/>
            <a:ext cx="4530436" cy="53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473</Words>
  <Application>Microsoft Office PowerPoint</Application>
  <PresentationFormat>Widescreen</PresentationFormat>
  <Paragraphs>112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Office Theme</vt:lpstr>
      <vt:lpstr>TRATAMENTO TERMICOS </vt:lpstr>
      <vt:lpstr>AGENDA</vt:lpstr>
      <vt:lpstr>DEFINIÇÃO</vt:lpstr>
      <vt:lpstr>OBJETIVOS</vt:lpstr>
      <vt:lpstr>CONCEITOS ESSENCIAIS</vt:lpstr>
      <vt:lpstr>Microestrutura do material</vt:lpstr>
      <vt:lpstr>Microestrutura do material </vt:lpstr>
      <vt:lpstr>Microestrutura do material </vt:lpstr>
      <vt:lpstr>Ferramentas para o entendimento dos ciclos térmicos</vt:lpstr>
      <vt:lpstr>Ferramentas para o entendimento dos ciclos térmicos</vt:lpstr>
      <vt:lpstr>Ferramentas para o entendimento dos ciclos térmicos</vt:lpstr>
      <vt:lpstr>TIPOS DE TRATAMENTOS TÉRMICOS</vt:lpstr>
      <vt:lpstr>RECOZIMENTO</vt:lpstr>
      <vt:lpstr>ESFEROIDIZAÇÃO</vt:lpstr>
      <vt:lpstr>NORMALIZAÇÃO </vt:lpstr>
      <vt:lpstr>TÊMPERA</vt:lpstr>
      <vt:lpstr>REVENIMENTO </vt:lpstr>
      <vt:lpstr>AUSTÊMPERA</vt:lpstr>
      <vt:lpstr>TÊMPERA POR INDUÇÃO </vt:lpstr>
      <vt:lpstr>TIPOS DE TRATAMENTO TERMOQUÍ-MICOS </vt:lpstr>
      <vt:lpstr>CEMENTAÇÃO</vt:lpstr>
      <vt:lpstr>NITRETAÇÃO A PLASMA </vt:lpstr>
      <vt:lpstr>EXEMPLOS DE APLICAÇÃO</vt:lpstr>
      <vt:lpstr>MATÉRIAS E LABORATÓRIOS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TRATAMENTO TERMICOS </dc:title>
  <dc:creator>Gustavo Vignardi</dc:creator>
  <cp:lastModifiedBy>Gustavo Vignardi</cp:lastModifiedBy>
  <cp:revision>172</cp:revision>
  <dcterms:created xsi:type="dcterms:W3CDTF">2019-10-21T02:45:26Z</dcterms:created>
  <dcterms:modified xsi:type="dcterms:W3CDTF">2019-10-21T04:02:42Z</dcterms:modified>
</cp:coreProperties>
</file>